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1" name="Shape 1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0" name="Shape 17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7" name="Shape 18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5" name="Shape 19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5" name="Shape 20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3" name="Shape 21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0" name="Shape 11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9" name="Shape 11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7" name="Shape 12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/>
          </a:p>
        </p:txBody>
      </p:sp>
      <p:sp>
        <p:nvSpPr>
          <p:cNvPr id="137" name="Shape 137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hu-HU"/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5" name="Shape 14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3" name="Shape 15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Címdia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640"/>
              </a:spcBef>
              <a:buClr>
                <a:srgbClr val="888888"/>
              </a:buClr>
              <a:buFont typeface="Calibri"/>
              <a:buNone/>
              <a:defRPr/>
            </a:lvl1pPr>
            <a:lvl2pPr indent="0" lvl="1" marL="457200" marR="0" rtl="0" algn="ctr">
              <a:spcBef>
                <a:spcPts val="560"/>
              </a:spcBef>
              <a:buClr>
                <a:srgbClr val="888888"/>
              </a:buClr>
              <a:buFont typeface="Calibri"/>
              <a:buNone/>
              <a:defRPr/>
            </a:lvl2pPr>
            <a:lvl3pPr indent="0" lvl="2" marL="914400" marR="0" rtl="0" algn="ctr">
              <a:spcBef>
                <a:spcPts val="480"/>
              </a:spcBef>
              <a:buClr>
                <a:srgbClr val="888888"/>
              </a:buClr>
              <a:buFont typeface="Calibri"/>
              <a:buNone/>
              <a:defRPr/>
            </a:lvl3pPr>
            <a:lvl4pPr indent="0" lvl="3" marL="1371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4pPr>
            <a:lvl5pPr indent="0" lvl="4" marL="18288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Cím és függőleges szöveg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rtl="0" algn="l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rtl="0" algn="l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rtl="0" algn="l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rtl="0" algn="l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rtl="0" algn="l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Függőleges cím és szöveg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rtl="0" algn="l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rtl="0" algn="l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rtl="0" algn="l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rtl="0" algn="l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rtl="0" algn="l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Cím és tartalom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rtl="0" algn="l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rtl="0" algn="l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rtl="0" algn="l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rtl="0" algn="l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rtl="0" algn="l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zakaszfejléc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2 tartalomrész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Összehasonlítá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Csak cím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Üres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Tartalomrész képaláírással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Kép képaláírással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7" name="Shape 6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/>
            </a:lvl1pPr>
            <a:lvl2pPr indent="0" lvl="1" marL="457200" rtl="0">
              <a:spcBef>
                <a:spcPts val="0"/>
              </a:spcBef>
              <a:buFont typeface="Calibri"/>
              <a:buNone/>
              <a:defRPr/>
            </a:lvl2pPr>
            <a:lvl3pPr indent="0" lvl="2" marL="914400" rtl="0">
              <a:spcBef>
                <a:spcPts val="0"/>
              </a:spcBef>
              <a:buFont typeface="Calibri"/>
              <a:buNone/>
              <a:defRPr/>
            </a:lvl3pPr>
            <a:lvl4pPr indent="0" lvl="3" marL="1371600" rtl="0">
              <a:spcBef>
                <a:spcPts val="0"/>
              </a:spcBef>
              <a:buFont typeface="Calibri"/>
              <a:buNone/>
              <a:defRPr/>
            </a:lvl4pPr>
            <a:lvl5pPr indent="0" lvl="4" marL="1828800" rtl="0">
              <a:spcBef>
                <a:spcPts val="0"/>
              </a:spcBef>
              <a:buFont typeface="Calibri"/>
              <a:buNone/>
              <a:defRPr/>
            </a:lvl5pPr>
            <a:lvl6pPr indent="0" lvl="5" marL="2286000" rtl="0">
              <a:spcBef>
                <a:spcPts val="0"/>
              </a:spcBef>
              <a:buFont typeface="Calibri"/>
              <a:buNone/>
              <a:defRPr/>
            </a:lvl6pPr>
            <a:lvl7pPr indent="0" lvl="6" marL="2743200" rtl="0">
              <a:spcBef>
                <a:spcPts val="0"/>
              </a:spcBef>
              <a:buFont typeface="Calibri"/>
              <a:buNone/>
              <a:defRPr/>
            </a:lvl7pPr>
            <a:lvl8pPr indent="0" lvl="7" marL="3200400" rtl="0">
              <a:spcBef>
                <a:spcPts val="0"/>
              </a:spcBef>
              <a:buFont typeface="Calibri"/>
              <a:buNone/>
              <a:defRPr/>
            </a:lvl8pPr>
            <a:lvl9pPr indent="0" lvl="8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hu-HU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</a:t>
            </a:r>
          </a:p>
        </p:txBody>
      </p:sp>
      <p:sp>
        <p:nvSpPr>
          <p:cNvPr id="89" name="Shape 8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1" i="0" lang="hu-HU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és az ingatlan statisztika kapcsolata a jelenlegi gazdasági viszonyok között</a:t>
            </a:r>
          </a:p>
        </p:txBody>
      </p:sp>
      <p:sp>
        <p:nvSpPr>
          <p:cNvPr id="90" name="Shape 9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91" name="Shape 9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Hozzáférhető adatok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98214"/>
              <a:buFont typeface="Calibri"/>
              <a:buChar char="•"/>
            </a:pPr>
            <a:r>
              <a:rPr b="0" i="0" lang="hu-HU" sz="27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Részletes adatszolgáltatás (15 millió Ft-os kérdés)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visszterhes vagyonszerzési ügyekben tartott </a:t>
            </a:r>
            <a:r>
              <a:rPr b="0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helyszíni szemlén felvett adatok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alapján történik (pedig van, hogy ki sem mennek),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szerződés jellege (adásvétel, csere, öröklés, ajándékozás),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rgbClr val="FF0000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szerződés szerinti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és megállapított </a:t>
            </a:r>
            <a:r>
              <a:rPr b="0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érték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Elhelyezkedés (</a:t>
            </a:r>
            <a:r>
              <a:rPr b="0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pontos cím és hrsz. nélkül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Megközelíthetőség (közútkapcsolat),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Övezet jellege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Fekvés (külterület, belterület, zártkert),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Közművesítettség,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rgbClr val="FF0000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Művelési ág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(minőségi osztály, kataszteri jövedelem),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Építés, felújítás éve, </a:t>
            </a:r>
            <a:r>
              <a:rPr b="0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állapot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állag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rgbClr val="FF0000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Hasznos alapterület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szoba-, fürdőszobaszám, </a:t>
            </a:r>
            <a:r>
              <a:rPr b="0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komfortfokozat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Műszaki adatok (építési mód, tetőszerkezet, belmagasság, </a:t>
            </a:r>
            <a:r>
              <a:rPr b="0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fűtés</a:t>
            </a:r>
            <a:r>
              <a:rPr b="0" i="0" lang="hu-HU" sz="19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, stb.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buClr>
                <a:schemeClr val="dk1"/>
              </a:buClr>
              <a:buSzPct val="98000"/>
              <a:buFont typeface="Calibri"/>
              <a:buNone/>
            </a:pPr>
            <a:r>
              <a:t/>
            </a:r>
            <a:endParaRPr b="0" i="0" sz="1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66" name="Shape 16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  <p:sp>
        <p:nvSpPr>
          <p:cNvPr id="167" name="Shape 167"/>
          <p:cNvSpPr/>
          <p:nvPr/>
        </p:nvSpPr>
        <p:spPr>
          <a:xfrm>
            <a:off x="5868144" y="2564904"/>
            <a:ext cx="3240360" cy="2304256"/>
          </a:xfrm>
          <a:prstGeom prst="irregularSeal2">
            <a:avLst/>
          </a:prstGeom>
          <a:solidFill>
            <a:srgbClr val="00B050">
              <a:alpha val="49803"/>
            </a:srgbClr>
          </a:solidFill>
          <a:ln cap="flat" cmpd="sng" w="25400">
            <a:solidFill>
              <a:srgbClr val="395E8A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i="0" lang="hu-HU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HIÁNYOS!!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Shape 1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6641976" y="2511152"/>
            <a:ext cx="4320480" cy="683568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Shape 17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Ingatlanstatisztika, árindexek</a:t>
            </a:r>
          </a:p>
        </p:txBody>
      </p:sp>
      <p:sp>
        <p:nvSpPr>
          <p:cNvPr id="174" name="Shape 17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75" name="Shape 17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Budapestre sokféle statisztika létezik, vidékre csak elvétve készül (pedig a 4.4 millió lakóingatlannak csak kb. a 20%-a fővárosi);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180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1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Nagy „statisztikusok”: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rgbClr val="FF0000"/>
              </a:buClr>
              <a:buSzPct val="97500"/>
              <a:buFont typeface="Calibri"/>
              <a:buChar char="–"/>
            </a:pPr>
            <a:r>
              <a:rPr b="1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KSH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(NAV adatbázis alapján, részletesen 2007-től; főként országos trendek, a részletekért fizetni kell)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rgbClr val="FF0000"/>
              </a:buClr>
              <a:buSzPct val="97500"/>
              <a:buFont typeface="Calibri"/>
              <a:buChar char="–"/>
            </a:pPr>
            <a:r>
              <a:rPr b="1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OTP Értéktérkép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(NAV  adatbázis alapján, hibás-hiányos adatok kiszűrése, adathiány esetén interpoláció; bázisév: 2008)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rgbClr val="FF0000"/>
              </a:buClr>
              <a:buSzPct val="97500"/>
              <a:buFont typeface="Calibri"/>
              <a:buChar char="–"/>
            </a:pPr>
            <a:r>
              <a:rPr b="1" i="0" lang="hu-HU" sz="19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FHB Lakásárindex</a:t>
            </a: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(saját és NAV adatbázis, 1998-tól – ELTINGA, ELTEcon; főként országos vagy fővárosi trendek, bázisév: 2000; a részletek itt is fizetősek )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1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Fürödtek még: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Duna House Barométer (saját adatbázis, interpoláció; tranzakciószám-becslés, keresleti index, panel- és téglalakás árindex, stb.)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97500"/>
              <a:buFont typeface="Calibri"/>
              <a:buChar char="–"/>
            </a:pPr>
            <a:r>
              <a:rPr b="0" i="0" lang="hu-HU" sz="1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Otthontérkép (Central European Media &amp; Publishing + Eltinga; webes felületű térinformatikai alkalmazás)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statisztika módszerei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1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Rétegmintás módszer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5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7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ingatlanokat tulajdonságaik alapján csoportokra (rétegekre) osztják és csak a több szempontból is hasonlókat vetik össze. Ha sok a réteg , szűkül a minta.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1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Többszöri eladások módszere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5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7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összevetést többször a piacra került ingatlanok árának vizsgálatára korlátozza, így az ingatlanok különbözősége miatti hibalehetőségek kizárhatók. Alapvetően szűk minta.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1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Hedonikus módszer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5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7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módszer azon az elméleti meggondoláson alapszik, hogy az ingatlan értékét annak tulajdonságai határozzák meg, mely tulajdonságok paraméterezhetők.  Vagyis egy ingatlan értéke egyenlő a tulajdonságai értékének összegével. Rendkívül információigényes, nagy számításigényű eljárás.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1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Értékbecslésen alapuló módszer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5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7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Bizonyos országokban az ingatlanokra vonatkozó értékbecslések hosszabb idő óta rendelkezésre állnak, így azokkal a statisztikai mutatók finomíthatók, a hibák simíthatók. Szűk minta, (nálunk pl.) nehezen összevethető értékbecslések.</a:t>
            </a:r>
          </a:p>
        </p:txBody>
      </p:sp>
      <p:sp>
        <p:nvSpPr>
          <p:cNvPr id="183" name="Shape 18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84" name="Shape 18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Mennyire használható?</a:t>
            </a:r>
          </a:p>
        </p:txBody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98333"/>
              <a:buFont typeface="Calibri"/>
              <a:buChar char="•"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Átlagárakat jól mutat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Calibri"/>
              <a:buChar char="•"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Tendencia látható (bár azért jósolni ez sem tud)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Calibri"/>
              <a:buChar char="•"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Mutatós grafikonok, színes térképek készíthetők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Calibri"/>
              <a:buChar char="•"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Doktori disszertációk témája lehet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Calibri"/>
              <a:buChar char="•"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Nagy számosságú portfóliók (speciális szoftverrel, statisztikai módszerekkel) gyorsan értékelhetők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Calibri"/>
              <a:buChar char="•"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„háromadatos” értékbecslő számára azonban túlságosan bonyolult, körülményes, közvetlen értékelésre nem használható</a:t>
            </a:r>
          </a:p>
        </p:txBody>
      </p:sp>
      <p:sp>
        <p:nvSpPr>
          <p:cNvPr id="191" name="Shape 19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92" name="Shape 19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Gyakorlat…</a:t>
            </a:r>
          </a:p>
        </p:txBody>
      </p:sp>
      <p:sp>
        <p:nvSpPr>
          <p:cNvPr id="198" name="Shape 19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99" name="Shape 19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  <p:pic>
        <p:nvPicPr>
          <p:cNvPr id="200" name="Shape 2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9630" y="2204864"/>
            <a:ext cx="7314778" cy="3816424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Shape 201"/>
          <p:cNvSpPr txBox="1"/>
          <p:nvPr/>
        </p:nvSpPr>
        <p:spPr>
          <a:xfrm>
            <a:off x="4067944" y="6021288"/>
            <a:ext cx="417646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0" i="1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Forrás: FHB Lakásárindex, módszertani ismertető</a:t>
            </a:r>
          </a:p>
        </p:txBody>
      </p:sp>
      <p:pic>
        <p:nvPicPr>
          <p:cNvPr id="202" name="Shape 20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63029" y="1124744"/>
            <a:ext cx="6837363" cy="97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Összegzés</a:t>
            </a:r>
          </a:p>
        </p:txBody>
      </p:sp>
      <p:sp>
        <p:nvSpPr>
          <p:cNvPr id="208" name="Shape 20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pontos értékbecslés alapja a részletes összehasonlító adat (a PM rendelet szerinti korrekciók töredéke sem alkalmazható, hiszen a szükséges adatok nem állnak rendelkezésre)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 már a kínálati adatok sokkal jobbak, mint a hozzáférhető adásvételi adatok (sok paraméter, számtalan fotó, gyakran pontos cím)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készülő statisztikák „belterjesek”, nem ritkán egymásnak ellentmondóak, ingyenesen nem hozzáférhetőek, nem elég részletesek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NAV féltve őrzött, korlátozott hozzáférésű, prémium (ár)kategóriás adatai a legfontosabb potenciális felhasználók számára szinte használhatatlanok, csak nagy számosság esetén statisztikai célokra jók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rgbClr val="FF0000"/>
              </a:buClr>
              <a:buSzPct val="97826"/>
              <a:buFont typeface="Calibri"/>
              <a:buChar char="•"/>
            </a:pPr>
            <a:r>
              <a:rPr b="1" i="0" lang="hu-HU" sz="22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Az elérhető pontosság így alapesetben +/-20% körül lehet.</a:t>
            </a:r>
          </a:p>
        </p:txBody>
      </p:sp>
      <p:sp>
        <p:nvSpPr>
          <p:cNvPr id="209" name="Shape 20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210" name="Shape 2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Köszönjük a figyelmet!</a:t>
            </a:r>
          </a:p>
        </p:txBody>
      </p:sp>
      <p:sp>
        <p:nvSpPr>
          <p:cNvPr id="216" name="Shape 2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hu-HU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Rinpócse ‘94. Kft.</a:t>
            </a:r>
          </a:p>
          <a:p>
            <a:pPr indent="0" lvl="0" marL="0" marR="0" rtl="0" algn="ctr"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hu-HU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4030 Debrecen, Csigekert utca 51/B.</a:t>
            </a:r>
          </a:p>
          <a:p>
            <a:pPr indent="0" lvl="0" marL="0" marR="0" rtl="0" algn="ctr"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hu-HU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ertekbecslés@rinpocse.hu</a:t>
            </a:r>
          </a:p>
        </p:txBody>
      </p:sp>
      <p:sp>
        <p:nvSpPr>
          <p:cNvPr id="217" name="Shape 2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218" name="Shape 2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 múlik a pontosság?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Költségelvű módszer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Telek értéke (lásd: piaci módszer)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Újraelőállítási költség (költségbecslés)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Hozamelvű módszer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Cash flow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Ráták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Piaci összehasonlító módszer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Piaci adatok, statisztikák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Korrekciók </a:t>
            </a:r>
          </a:p>
        </p:txBody>
      </p:sp>
      <p:sp>
        <p:nvSpPr>
          <p:cNvPr id="98" name="Shape 9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99" name="Shape 9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Költségelvű módszer</a:t>
            </a:r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Telekértékelés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Van-e relevanciája az építkezésnek?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Létrehozható-e ugyanaz az adott telken?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Piaci szempontok (lásd: piaci módszer)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Felépítmények értékelése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Költségbecslési segédletek;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Megvalósult beruházások tényadatai;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Vállalkozások árajánlatai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Banki iránymutatások;</a:t>
            </a:r>
          </a:p>
        </p:txBody>
      </p:sp>
      <p:sp>
        <p:nvSpPr>
          <p:cNvPr id="106" name="Shape 10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07" name="Shape 10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Gyakorlat...</a:t>
            </a:r>
          </a:p>
        </p:txBody>
      </p:sp>
      <p:sp>
        <p:nvSpPr>
          <p:cNvPr id="113" name="Shape 1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14" name="Shape 1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  <p:pic>
        <p:nvPicPr>
          <p:cNvPr id="115" name="Shape 1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9067" y="1484784"/>
            <a:ext cx="8147389" cy="1459408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 txBox="1"/>
          <p:nvPr/>
        </p:nvSpPr>
        <p:spPr>
          <a:xfrm>
            <a:off x="539552" y="3429000"/>
            <a:ext cx="8136904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Házi feladat:</a:t>
            </a:r>
          </a:p>
          <a:p>
            <a:pPr indent="0" lvl="0" marL="0" marR="0" rtl="0" algn="l">
              <a:spcBef>
                <a:spcPts val="120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Számítsa ki egy 120 m</a:t>
            </a:r>
            <a:r>
              <a:rPr b="0" baseline="3000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-es családi ház értékét úgy, hogy a megrendelő egy magánszemély. Ezt követően készítsen értékbecslést ugyanezen lakóházról pályázati dokumentációhoz!</a:t>
            </a:r>
          </a:p>
          <a:p>
            <a:pPr indent="0" lvl="0" marL="0" marR="0" rtl="0" algn="l">
              <a:spcBef>
                <a:spcPts val="60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Kérdés: meg tudja-e magyarázni az esetlegesen jelentkező értékkülönbözetet?</a:t>
            </a:r>
          </a:p>
          <a:p>
            <a:pPr indent="0" lvl="0" marL="0" marR="0" rtl="0" algn="l">
              <a:spcBef>
                <a:spcPts val="60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Válaszát számítással indokolja! ☺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Hozamszámítás</a:t>
            </a: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hu-HU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Cash flow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Vizsgált időszak (határozott, határozatlan);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Bevételek (többnyire bérleti díjak) becslése;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Kiadások (költségek) becslése;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Modell megválasztása (FCF - </a:t>
            </a:r>
            <a:r>
              <a:rPr b="0" i="1" lang="hu-HU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Free Cash Flow, </a:t>
            </a: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ECF - </a:t>
            </a:r>
            <a:r>
              <a:rPr b="0" i="1" lang="hu-HU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Equity Cash Flow, </a:t>
            </a: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CCF - </a:t>
            </a:r>
            <a:r>
              <a:rPr b="0" i="1" lang="hu-HU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Capital Cash Flow</a:t>
            </a: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);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hu-HU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Ráták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CAPM </a:t>
            </a:r>
            <a:r>
              <a:rPr b="0" i="1" lang="hu-HU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(Capital Asset Pricing Model)</a:t>
            </a: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modell: r</a:t>
            </a:r>
            <a:r>
              <a:rPr b="0" baseline="-2500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r</a:t>
            </a:r>
            <a:r>
              <a:rPr b="0" baseline="-2500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β(r</a:t>
            </a:r>
            <a:r>
              <a:rPr b="0" baseline="-2500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r</a:t>
            </a:r>
            <a:r>
              <a:rPr b="0" baseline="-2500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Pótlékolás módszere </a:t>
            </a:r>
            <a:r>
              <a:rPr b="0" i="0" lang="hu-HU" sz="2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(felépítéses módszer: diszkont kamatláb = alapkamatláb + kockázati pótlék)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Banki iránymutatások (kiadott táblázatok)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76"/>
              </a:spcBef>
              <a:buClr>
                <a:schemeClr val="dk1"/>
              </a:buClr>
              <a:buSzPct val="99166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76"/>
              </a:spcBef>
              <a:buClr>
                <a:schemeClr val="dk1"/>
              </a:buClr>
              <a:buSzPct val="99166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Shape 1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24" name="Shape 1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Gyakorlat…</a:t>
            </a:r>
          </a:p>
        </p:txBody>
      </p:sp>
      <p:sp>
        <p:nvSpPr>
          <p:cNvPr id="130" name="Shape 1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31" name="Shape 1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  <p:pic>
        <p:nvPicPr>
          <p:cNvPr id="132" name="Shape 1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504" y="1309608"/>
            <a:ext cx="8964488" cy="2407424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Shape 133"/>
          <p:cNvSpPr txBox="1"/>
          <p:nvPr/>
        </p:nvSpPr>
        <p:spPr>
          <a:xfrm>
            <a:off x="395536" y="4005064"/>
            <a:ext cx="8424936" cy="2292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Házi feladat:</a:t>
            </a:r>
          </a:p>
          <a:p>
            <a:pPr indent="0" lvl="0" marL="0" marR="0" rtl="0" algn="l">
              <a:spcBef>
                <a:spcPts val="120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Határozza meg az r</a:t>
            </a:r>
            <a:r>
              <a:rPr b="0" baseline="-2500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értékét az alábbi képlet segítségével: r</a:t>
            </a:r>
            <a:r>
              <a:rPr b="0" baseline="-2500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r</a:t>
            </a:r>
            <a:r>
              <a:rPr b="0" baseline="-2500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β(r</a:t>
            </a:r>
            <a:r>
              <a:rPr b="0" baseline="-2500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r</a:t>
            </a:r>
            <a:r>
              <a:rPr b="0" baseline="-2500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)!</a:t>
            </a:r>
          </a:p>
          <a:p>
            <a:pPr indent="0" lvl="0" marL="0" marR="0" rtl="0" algn="l">
              <a:spcBef>
                <a:spcPts val="60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Négy ismeretlen, egy egyenlet.. De ne csüggedjen! Van, ami ezekből becsülhető.. ;)</a:t>
            </a:r>
          </a:p>
          <a:p>
            <a:pPr indent="0" lvl="0" marL="0" marR="0" rtl="0" algn="l">
              <a:spcBef>
                <a:spcPts val="120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Akinek szintén 10.7% jött ki a fenti, vidéken lévő , ipari övezeti , átlagos állapotú, telephelyre, az kérem, kézfeltartással jelezze!</a:t>
            </a:r>
          </a:p>
          <a:p>
            <a:pPr indent="0" lvl="0" marL="0" marR="0" rtl="0" algn="l">
              <a:spcBef>
                <a:spcPts val="600"/>
              </a:spcBef>
              <a:buSzPct val="25000"/>
              <a:buNone/>
            </a:pP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Tetszőleges megoldás elfogadható, ha a kapott érték (legalább) hasonló.. 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Piaci összehasonlító elemzés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Összehasonlító adatok – alaphalmaz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Adat forrása (NAV, saját adatbázis, hirdetések)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Adat áfa-tartalma (NAV, hirdetés)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Vételár vs. megállapított érték (NAV)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Adat információ tartalma (NAV)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Összehasonlító adatok – szűkített halmaz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Korrekciók mértéke (statisztika, trendek)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Korrekciók típusa (PM rendelet vs. hozzáférhető adatok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42" name="Shape 1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Pontos érték  részletes, hiteles adatok</a:t>
            </a:r>
          </a:p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Adatszolgáltatásra vonatkozó jogszabályok</a:t>
            </a:r>
          </a:p>
          <a:p>
            <a:pPr indent="-2857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1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33/2007. (XII. 23.) PM</a:t>
            </a: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rendelet az ingatlanok forgalmi értékadatainak szolgáltatási rendjéről és az adatszolgáltatás igazgatási szolgáltatási díjáról;</a:t>
            </a:r>
          </a:p>
          <a:p>
            <a:pPr indent="-2857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1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40/2006. (XII. 25.) PM</a:t>
            </a: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rendelet az illetékekkel kapcsolatos ügyiratok kezeléséről, valamint az illetékek kiszabásáról, elszámolásáról és könyveléséről;</a:t>
            </a:r>
          </a:p>
          <a:p>
            <a:pPr indent="-2857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b="0" i="1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1990. évi XCIII. törvény</a:t>
            </a:r>
            <a:r>
              <a:rPr b="0" i="0" lang="hu-HU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az illetékekről;</a:t>
            </a:r>
          </a:p>
          <a:p>
            <a:pPr indent="-2857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50" name="Shape 15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Hozzáférhető adatok</a:t>
            </a:r>
          </a:p>
        </p:txBody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98148"/>
              <a:buFont typeface="Calibri"/>
              <a:buChar char="•"/>
            </a:pPr>
            <a:r>
              <a:rPr b="0" i="0" lang="hu-HU" sz="26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Általános adatszolgáltatás (10 millió Ft-os kérdés)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–"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közterület megnevezése és jellege (</a:t>
            </a:r>
            <a:r>
              <a:rPr b="0" i="0" lang="hu-HU" sz="22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sok esetben hiányzik</a:t>
            </a: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–"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külterületen lévő ingatlan jellege (általában </a:t>
            </a:r>
            <a:r>
              <a:rPr b="0" i="0" lang="hu-HU" sz="22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gyűjtőfogalom</a:t>
            </a: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nem használható semmire),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–"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illetékkötelezettség keletkezésének éve (általában az adásvétel kelte),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–"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illetékkiszabás alapjául szolgáló, forintban meghatározott </a:t>
            </a:r>
            <a:r>
              <a:rPr b="0" i="0" lang="hu-HU" sz="22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forgalmi érték</a:t>
            </a: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(nem feltétlenül egyezik az adásvételi árral!!),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–"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ingatlan m</a:t>
            </a:r>
            <a:r>
              <a:rPr b="0" baseline="3000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-ben meghatározott alapterülete, </a:t>
            </a:r>
            <a:r>
              <a:rPr b="0" i="0" lang="hu-HU" sz="22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amennyiben az rendelkezésre áll</a:t>
            </a: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(csak a telek területe, illetve a közös tulajdoni illetőség nagysága!!),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–"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nem adható ki adat, </a:t>
            </a:r>
            <a:r>
              <a:rPr b="0" i="0" lang="hu-HU" sz="225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ha csak egy ingatlan felel meg</a:t>
            </a: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kérésnek (pedig sok olyan kistelepülés lehet, ahol összesen egy adásvétel történik évente)</a:t>
            </a:r>
          </a:p>
        </p:txBody>
      </p:sp>
      <p:sp>
        <p:nvSpPr>
          <p:cNvPr id="157" name="Shape 15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2014.02.21.</a:t>
            </a:r>
          </a:p>
        </p:txBody>
      </p:sp>
      <p:sp>
        <p:nvSpPr>
          <p:cNvPr id="158" name="Shape 15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Az értékbecslések pontossága - EUFIM szeminárium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é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